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82" r:id="rId3"/>
    <p:sldId id="299" r:id="rId4"/>
    <p:sldId id="300" r:id="rId5"/>
    <p:sldId id="258" r:id="rId6"/>
    <p:sldId id="278" r:id="rId7"/>
    <p:sldId id="284" r:id="rId8"/>
    <p:sldId id="286" r:id="rId9"/>
    <p:sldId id="289" r:id="rId10"/>
    <p:sldId id="280" r:id="rId11"/>
  </p:sldIdLst>
  <p:sldSz cx="9144000" cy="6858000" type="screen4x3"/>
  <p:notesSz cx="6797675" cy="9929813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9055CF-8DEB-4A02-949A-DE72B6AC5D37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082E8A29-955A-4C7C-A174-3E9DCD4DC89B}">
      <dgm:prSet phldrT="[Text]"/>
      <dgm:spPr>
        <a:gradFill flip="none" rotWithShape="0">
          <a:gsLst>
            <a:gs pos="0">
              <a:schemeClr val="accent4">
                <a:lumMod val="20000"/>
                <a:lumOff val="80000"/>
                <a:shade val="30000"/>
                <a:satMod val="115000"/>
              </a:schemeClr>
            </a:gs>
            <a:gs pos="50000">
              <a:schemeClr val="accent4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4">
                <a:lumMod val="20000"/>
                <a:lumOff val="80000"/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 rtlCol="0"/>
        <a:lstStyle/>
        <a:p>
          <a:pPr rtl="0"/>
          <a:r>
            <a:rPr lang="en-GB" b="1" noProof="0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rPr>
            <a:t>Social perception of migration</a:t>
          </a:r>
          <a:endParaRPr lang="en-GB" b="0" noProof="0" dirty="0">
            <a:solidFill>
              <a:schemeClr val="bg2">
                <a:lumMod val="25000"/>
              </a:schemeClr>
            </a:solidFill>
            <a:latin typeface="Candara" panose="020E0502030303020204" pitchFamily="34" charset="0"/>
          </a:endParaRPr>
        </a:p>
      </dgm:t>
    </dgm:pt>
    <dgm:pt modelId="{BA7938E6-8DFA-40B7-B4C4-EACC6D85FC31}" type="parTrans" cxnId="{2986897A-7787-444F-B6C8-41F3823EF3C1}">
      <dgm:prSet/>
      <dgm:spPr/>
      <dgm:t>
        <a:bodyPr rtlCol="0"/>
        <a:lstStyle/>
        <a:p>
          <a:pPr rtl="0"/>
          <a:endParaRPr lang="en-US"/>
        </a:p>
      </dgm:t>
    </dgm:pt>
    <dgm:pt modelId="{C2176686-D23E-48EB-9D1B-1A1B46236638}" type="sibTrans" cxnId="{2986897A-7787-444F-B6C8-41F3823EF3C1}">
      <dgm:prSet/>
      <dgm:spPr/>
      <dgm:t>
        <a:bodyPr rtlCol="0"/>
        <a:lstStyle/>
        <a:p>
          <a:pPr rtl="0"/>
          <a:endParaRPr lang="en-US"/>
        </a:p>
      </dgm:t>
    </dgm:pt>
    <dgm:pt modelId="{23A0DE4A-FE92-496E-B335-3433CEFB74E9}">
      <dgm:prSet phldrT="[Text]"/>
      <dgm:spPr>
        <a:gradFill flip="none" rotWithShape="0">
          <a:gsLst>
            <a:gs pos="0">
              <a:schemeClr val="accent4">
                <a:lumMod val="20000"/>
                <a:lumOff val="80000"/>
                <a:shade val="30000"/>
                <a:satMod val="115000"/>
              </a:schemeClr>
            </a:gs>
            <a:gs pos="50000">
              <a:schemeClr val="accent4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4">
                <a:lumMod val="20000"/>
                <a:lumOff val="80000"/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 rtlCol="0"/>
        <a:lstStyle/>
        <a:p>
          <a:pPr rtl="0"/>
          <a:r>
            <a:rPr lang="en-GB" noProof="0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rPr>
            <a:t>Risk related to migration</a:t>
          </a:r>
        </a:p>
      </dgm:t>
    </dgm:pt>
    <dgm:pt modelId="{68935D38-FEDC-4CD3-8002-43CB3944BEAF}" type="parTrans" cxnId="{67A03D8F-F327-4A9F-ABBC-1EB67EFD1ECB}">
      <dgm:prSet/>
      <dgm:spPr/>
      <dgm:t>
        <a:bodyPr rtlCol="0"/>
        <a:lstStyle/>
        <a:p>
          <a:pPr rtl="0"/>
          <a:endParaRPr lang="en-US"/>
        </a:p>
      </dgm:t>
    </dgm:pt>
    <dgm:pt modelId="{55DF926D-029A-4E18-95C4-77A5A37CAE40}" type="sibTrans" cxnId="{67A03D8F-F327-4A9F-ABBC-1EB67EFD1ECB}">
      <dgm:prSet/>
      <dgm:spPr/>
      <dgm:t>
        <a:bodyPr rtlCol="0"/>
        <a:lstStyle/>
        <a:p>
          <a:pPr rtl="0"/>
          <a:endParaRPr lang="en-US"/>
        </a:p>
      </dgm:t>
    </dgm:pt>
    <dgm:pt modelId="{B6E26FFC-9977-4BBC-BEC7-3D6B63754E52}">
      <dgm:prSet phldrT="[Text]"/>
      <dgm:spPr>
        <a:gradFill flip="none" rotWithShape="0">
          <a:gsLst>
            <a:gs pos="0">
              <a:schemeClr val="accent4">
                <a:lumMod val="20000"/>
                <a:lumOff val="80000"/>
                <a:shade val="30000"/>
                <a:satMod val="115000"/>
              </a:schemeClr>
            </a:gs>
            <a:gs pos="50000">
              <a:schemeClr val="accent4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4">
                <a:lumMod val="20000"/>
                <a:lumOff val="80000"/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 rtlCol="0"/>
        <a:lstStyle/>
        <a:p>
          <a:pPr rtl="0"/>
          <a:r>
            <a:rPr lang="en-GB" b="1" noProof="0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rPr>
            <a:t>Measuring attitudes towards </a:t>
          </a:r>
          <a:r>
            <a:rPr lang="sk-SK" b="1" noProof="0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rPr>
            <a:t>(</a:t>
          </a:r>
          <a:r>
            <a:rPr lang="en-GB" b="1" noProof="0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rPr>
            <a:t>climate</a:t>
          </a:r>
          <a:r>
            <a:rPr lang="sk-SK" b="1" noProof="0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rPr>
            <a:t>)</a:t>
          </a:r>
          <a:r>
            <a:rPr lang="en-GB" b="1" noProof="0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rPr>
            <a:t> change</a:t>
          </a:r>
        </a:p>
      </dgm:t>
    </dgm:pt>
    <dgm:pt modelId="{5CEFBD89-2F4F-4B51-A98A-0F3C86494166}" type="parTrans" cxnId="{17E73148-9C08-4999-B21E-F3C5A0E3FC0C}">
      <dgm:prSet/>
      <dgm:spPr/>
      <dgm:t>
        <a:bodyPr rtlCol="0"/>
        <a:lstStyle/>
        <a:p>
          <a:pPr rtl="0"/>
          <a:endParaRPr lang="en-US"/>
        </a:p>
      </dgm:t>
    </dgm:pt>
    <dgm:pt modelId="{48634C00-2335-4923-9072-EB7482323D9C}" type="sibTrans" cxnId="{17E73148-9C08-4999-B21E-F3C5A0E3FC0C}">
      <dgm:prSet/>
      <dgm:spPr/>
      <dgm:t>
        <a:bodyPr rtlCol="0"/>
        <a:lstStyle/>
        <a:p>
          <a:pPr rtl="0"/>
          <a:endParaRPr lang="en-US"/>
        </a:p>
      </dgm:t>
    </dgm:pt>
    <dgm:pt modelId="{62831651-7C26-466C-BAA4-31EA8D14E47A}">
      <dgm:prSet phldrT="[Text]"/>
      <dgm:spPr>
        <a:gradFill flip="none" rotWithShape="0">
          <a:gsLst>
            <a:gs pos="0">
              <a:schemeClr val="accent4">
                <a:lumMod val="20000"/>
                <a:lumOff val="80000"/>
                <a:shade val="30000"/>
                <a:satMod val="115000"/>
              </a:schemeClr>
            </a:gs>
            <a:gs pos="50000">
              <a:schemeClr val="accent4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4">
                <a:lumMod val="20000"/>
                <a:lumOff val="80000"/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 rtlCol="0"/>
        <a:lstStyle/>
        <a:p>
          <a:pPr rtl="0"/>
          <a:r>
            <a:rPr lang="en-GB" noProof="0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rPr>
            <a:t>Climate change beliefs</a:t>
          </a:r>
        </a:p>
      </dgm:t>
    </dgm:pt>
    <dgm:pt modelId="{0F3EB6E4-07A5-4199-9C2F-8B91F53579FE}" type="parTrans" cxnId="{59DDA576-1BA9-49E8-9D1D-361FF667A19A}">
      <dgm:prSet/>
      <dgm:spPr/>
      <dgm:t>
        <a:bodyPr rtlCol="0"/>
        <a:lstStyle/>
        <a:p>
          <a:pPr rtl="0"/>
          <a:endParaRPr lang="en-US"/>
        </a:p>
      </dgm:t>
    </dgm:pt>
    <dgm:pt modelId="{0D19FA60-5F9C-420B-AD2F-A0656A7F0783}" type="sibTrans" cxnId="{59DDA576-1BA9-49E8-9D1D-361FF667A19A}">
      <dgm:prSet/>
      <dgm:spPr/>
      <dgm:t>
        <a:bodyPr rtlCol="0"/>
        <a:lstStyle/>
        <a:p>
          <a:pPr rtl="0"/>
          <a:endParaRPr lang="en-US"/>
        </a:p>
      </dgm:t>
    </dgm:pt>
    <dgm:pt modelId="{6D0E5D9F-7263-4526-A227-51301233F549}">
      <dgm:prSet phldrT="[Text]"/>
      <dgm:spPr>
        <a:gradFill flip="none" rotWithShape="0">
          <a:gsLst>
            <a:gs pos="0">
              <a:schemeClr val="accent4">
                <a:lumMod val="20000"/>
                <a:lumOff val="80000"/>
                <a:shade val="30000"/>
                <a:satMod val="115000"/>
              </a:schemeClr>
            </a:gs>
            <a:gs pos="50000">
              <a:schemeClr val="accent4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4">
                <a:lumMod val="20000"/>
                <a:lumOff val="80000"/>
                <a:shade val="100000"/>
                <a:satMod val="115000"/>
              </a:schemeClr>
            </a:gs>
          </a:gsLst>
          <a:lin ang="13500000" scaled="1"/>
          <a:tileRect/>
        </a:gradFill>
      </dgm:spPr>
      <dgm:t>
        <a:bodyPr rtlCol="0"/>
        <a:lstStyle/>
        <a:p>
          <a:pPr rtl="0"/>
          <a:r>
            <a:rPr lang="en-GB" b="1" noProof="0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rPr>
            <a:t>Labour market changes</a:t>
          </a:r>
          <a:endParaRPr lang="en-GB" b="0" noProof="0" dirty="0">
            <a:solidFill>
              <a:schemeClr val="bg2">
                <a:lumMod val="25000"/>
              </a:schemeClr>
            </a:solidFill>
            <a:latin typeface="Candara" panose="020E0502030303020204" pitchFamily="34" charset="0"/>
          </a:endParaRPr>
        </a:p>
      </dgm:t>
    </dgm:pt>
    <dgm:pt modelId="{23416D07-25F8-426C-BC65-639E6BCF4D6D}" type="parTrans" cxnId="{C8C462C6-33A3-4E8B-91FE-36DBE92F1C4A}">
      <dgm:prSet/>
      <dgm:spPr/>
      <dgm:t>
        <a:bodyPr rtlCol="0"/>
        <a:lstStyle/>
        <a:p>
          <a:pPr rtl="0"/>
          <a:endParaRPr lang="en-US"/>
        </a:p>
      </dgm:t>
    </dgm:pt>
    <dgm:pt modelId="{DE289E29-1989-4D8E-8AA6-F030105B3F13}" type="sibTrans" cxnId="{C8C462C6-33A3-4E8B-91FE-36DBE92F1C4A}">
      <dgm:prSet/>
      <dgm:spPr/>
      <dgm:t>
        <a:bodyPr rtlCol="0"/>
        <a:lstStyle/>
        <a:p>
          <a:pPr rtl="0"/>
          <a:endParaRPr lang="en-US"/>
        </a:p>
      </dgm:t>
    </dgm:pt>
    <dgm:pt modelId="{EC8EA332-0341-43E4-ADF8-3BFE644BD6F7}">
      <dgm:prSet phldrT="[Text]"/>
      <dgm:spPr>
        <a:gradFill flip="none" rotWithShape="0">
          <a:gsLst>
            <a:gs pos="0">
              <a:schemeClr val="accent4">
                <a:lumMod val="20000"/>
                <a:lumOff val="80000"/>
                <a:shade val="30000"/>
                <a:satMod val="115000"/>
              </a:schemeClr>
            </a:gs>
            <a:gs pos="50000">
              <a:schemeClr val="accent4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4">
                <a:lumMod val="20000"/>
                <a:lumOff val="80000"/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 rtlCol="0"/>
        <a:lstStyle/>
        <a:p>
          <a:pPr rtl="0"/>
          <a:r>
            <a:rPr lang="en-GB" noProof="0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rPr>
            <a:t>Feelings of safety</a:t>
          </a:r>
        </a:p>
      </dgm:t>
    </dgm:pt>
    <dgm:pt modelId="{EB74D3DE-44CE-4388-ABBE-59D58AB4B820}" type="parTrans" cxnId="{378AAB73-899F-4A57-A8A9-9AECD686A2A5}">
      <dgm:prSet/>
      <dgm:spPr/>
      <dgm:t>
        <a:bodyPr/>
        <a:lstStyle/>
        <a:p>
          <a:endParaRPr lang="sk-SK"/>
        </a:p>
      </dgm:t>
    </dgm:pt>
    <dgm:pt modelId="{C4647099-1FB0-4A0C-8026-565AFF8B6AD6}" type="sibTrans" cxnId="{378AAB73-899F-4A57-A8A9-9AECD686A2A5}">
      <dgm:prSet/>
      <dgm:spPr/>
      <dgm:t>
        <a:bodyPr/>
        <a:lstStyle/>
        <a:p>
          <a:endParaRPr lang="sk-SK"/>
        </a:p>
      </dgm:t>
    </dgm:pt>
    <dgm:pt modelId="{79750CCE-8444-4132-B500-0EE898DA3ED7}">
      <dgm:prSet phldrT="[Text]"/>
      <dgm:spPr>
        <a:gradFill flip="none" rotWithShape="0">
          <a:gsLst>
            <a:gs pos="0">
              <a:schemeClr val="accent4">
                <a:lumMod val="20000"/>
                <a:lumOff val="80000"/>
                <a:shade val="30000"/>
                <a:satMod val="115000"/>
              </a:schemeClr>
            </a:gs>
            <a:gs pos="50000">
              <a:schemeClr val="accent4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4">
                <a:lumMod val="20000"/>
                <a:lumOff val="80000"/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 rtlCol="0"/>
        <a:lstStyle/>
        <a:p>
          <a:pPr rtl="0"/>
          <a:r>
            <a:rPr lang="en-GB" noProof="0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rPr>
            <a:t>Energy preferences</a:t>
          </a:r>
        </a:p>
      </dgm:t>
    </dgm:pt>
    <dgm:pt modelId="{31B54B80-D96E-4172-8F4C-A17A62F961E8}" type="parTrans" cxnId="{34CA9925-44F1-45A5-968E-77FB3BFE1662}">
      <dgm:prSet/>
      <dgm:spPr/>
      <dgm:t>
        <a:bodyPr/>
        <a:lstStyle/>
        <a:p>
          <a:endParaRPr lang="sk-SK"/>
        </a:p>
      </dgm:t>
    </dgm:pt>
    <dgm:pt modelId="{38C74755-982C-4BF0-81BB-1ECA6029C998}" type="sibTrans" cxnId="{34CA9925-44F1-45A5-968E-77FB3BFE1662}">
      <dgm:prSet/>
      <dgm:spPr/>
      <dgm:t>
        <a:bodyPr/>
        <a:lstStyle/>
        <a:p>
          <a:endParaRPr lang="sk-SK"/>
        </a:p>
      </dgm:t>
    </dgm:pt>
    <dgm:pt modelId="{76514F04-85F7-4E09-A72B-C85B2C6B79FE}">
      <dgm:prSet phldrT="[Text]"/>
      <dgm:spPr>
        <a:gradFill flip="none" rotWithShape="0">
          <a:gsLst>
            <a:gs pos="0">
              <a:schemeClr val="accent4">
                <a:lumMod val="20000"/>
                <a:lumOff val="80000"/>
                <a:shade val="30000"/>
                <a:satMod val="115000"/>
              </a:schemeClr>
            </a:gs>
            <a:gs pos="50000">
              <a:schemeClr val="accent4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4">
                <a:lumMod val="20000"/>
                <a:lumOff val="80000"/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 rtlCol="0"/>
        <a:lstStyle/>
        <a:p>
          <a:pPr rtl="0"/>
          <a:r>
            <a:rPr lang="sk-SK" noProof="0" dirty="0" smtClean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rPr>
            <a:t>Hate </a:t>
          </a:r>
          <a:r>
            <a:rPr lang="sk-SK" noProof="0" dirty="0" err="1" smtClean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rPr>
            <a:t>speech</a:t>
          </a:r>
          <a:endParaRPr lang="sk-SK" noProof="0" dirty="0">
            <a:solidFill>
              <a:schemeClr val="bg2">
                <a:lumMod val="25000"/>
              </a:schemeClr>
            </a:solidFill>
            <a:latin typeface="Candara" panose="020E0502030303020204" pitchFamily="34" charset="0"/>
          </a:endParaRPr>
        </a:p>
      </dgm:t>
    </dgm:pt>
    <dgm:pt modelId="{B7D2C96D-3BD5-4E3F-8A71-06D5E1F30B44}" type="parTrans" cxnId="{168BAE3A-846C-48D4-901C-C99EE2BABACA}">
      <dgm:prSet/>
      <dgm:spPr/>
      <dgm:t>
        <a:bodyPr/>
        <a:lstStyle/>
        <a:p>
          <a:endParaRPr lang="sk-SK"/>
        </a:p>
      </dgm:t>
    </dgm:pt>
    <dgm:pt modelId="{83A86447-2910-43E2-9FA5-BF1F562C8D26}" type="sibTrans" cxnId="{168BAE3A-846C-48D4-901C-C99EE2BABACA}">
      <dgm:prSet/>
      <dgm:spPr/>
      <dgm:t>
        <a:bodyPr/>
        <a:lstStyle/>
        <a:p>
          <a:endParaRPr lang="sk-SK"/>
        </a:p>
      </dgm:t>
    </dgm:pt>
    <dgm:pt modelId="{86596A74-8051-42CD-938B-198E5896F597}">
      <dgm:prSet/>
      <dgm:spPr/>
      <dgm:t>
        <a:bodyPr/>
        <a:lstStyle/>
        <a:p>
          <a:r>
            <a:rPr lang="en-GB" noProof="0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rPr>
            <a:t>Labour Market accessibility</a:t>
          </a:r>
        </a:p>
      </dgm:t>
    </dgm:pt>
    <dgm:pt modelId="{E9BE28D9-BCA3-4F26-BA13-E72B30626B3A}" type="parTrans" cxnId="{AD0F1B8F-BA0D-45A5-8E60-D6F9AE2F8D37}">
      <dgm:prSet/>
      <dgm:spPr/>
      <dgm:t>
        <a:bodyPr/>
        <a:lstStyle/>
        <a:p>
          <a:endParaRPr lang="sk-SK"/>
        </a:p>
      </dgm:t>
    </dgm:pt>
    <dgm:pt modelId="{CE3F8F30-88A2-4C71-B692-90678716EDB1}" type="sibTrans" cxnId="{AD0F1B8F-BA0D-45A5-8E60-D6F9AE2F8D37}">
      <dgm:prSet/>
      <dgm:spPr/>
      <dgm:t>
        <a:bodyPr/>
        <a:lstStyle/>
        <a:p>
          <a:endParaRPr lang="sk-SK"/>
        </a:p>
      </dgm:t>
    </dgm:pt>
    <dgm:pt modelId="{095B8B16-342F-4B42-B4D8-EA3D2C9D6894}">
      <dgm:prSet/>
      <dgm:spPr/>
      <dgm:t>
        <a:bodyPr/>
        <a:lstStyle/>
        <a:p>
          <a:r>
            <a:rPr lang="en-GB" noProof="0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rPr>
            <a:t>Marginalized groups</a:t>
          </a:r>
        </a:p>
      </dgm:t>
    </dgm:pt>
    <dgm:pt modelId="{2BB6B8E1-82E9-4D7A-ABBF-50271BB00D7F}" type="parTrans" cxnId="{CA1AC9C1-EBD6-4E95-977B-ED8553ABCD36}">
      <dgm:prSet/>
      <dgm:spPr/>
      <dgm:t>
        <a:bodyPr/>
        <a:lstStyle/>
        <a:p>
          <a:endParaRPr lang="sk-SK"/>
        </a:p>
      </dgm:t>
    </dgm:pt>
    <dgm:pt modelId="{C2EEDAAF-504E-4EE6-A74B-72B8DA8895A1}" type="sibTrans" cxnId="{CA1AC9C1-EBD6-4E95-977B-ED8553ABCD36}">
      <dgm:prSet/>
      <dgm:spPr/>
      <dgm:t>
        <a:bodyPr/>
        <a:lstStyle/>
        <a:p>
          <a:endParaRPr lang="sk-SK"/>
        </a:p>
      </dgm:t>
    </dgm:pt>
    <dgm:pt modelId="{D47F8175-5574-4426-835B-8A4341FDFFFE}">
      <dgm:prSet/>
      <dgm:spPr/>
      <dgm:t>
        <a:bodyPr/>
        <a:lstStyle/>
        <a:p>
          <a:endParaRPr lang="sk-SK" dirty="0"/>
        </a:p>
      </dgm:t>
    </dgm:pt>
    <dgm:pt modelId="{0B42A96C-50D8-4C52-AE82-AFCEE0201506}" type="parTrans" cxnId="{1D44911A-0883-4514-8294-9A15672A45EB}">
      <dgm:prSet/>
      <dgm:spPr/>
      <dgm:t>
        <a:bodyPr/>
        <a:lstStyle/>
        <a:p>
          <a:endParaRPr lang="sk-SK"/>
        </a:p>
      </dgm:t>
    </dgm:pt>
    <dgm:pt modelId="{4A3ADCC1-3730-4275-A9E4-B30420BC956A}" type="sibTrans" cxnId="{1D44911A-0883-4514-8294-9A15672A45EB}">
      <dgm:prSet/>
      <dgm:spPr/>
      <dgm:t>
        <a:bodyPr/>
        <a:lstStyle/>
        <a:p>
          <a:endParaRPr lang="sk-SK"/>
        </a:p>
      </dgm:t>
    </dgm:pt>
    <dgm:pt modelId="{1AC560B4-979E-4186-AF4B-051DA7D9101A}">
      <dgm:prSet/>
      <dgm:spPr/>
      <dgm:t>
        <a:bodyPr/>
        <a:lstStyle/>
        <a:p>
          <a:endParaRPr lang="sk-SK" dirty="0">
            <a:solidFill>
              <a:schemeClr val="bg2">
                <a:lumMod val="25000"/>
              </a:schemeClr>
            </a:solidFill>
            <a:latin typeface="Candara" panose="020E0502030303020204" pitchFamily="34" charset="0"/>
          </a:endParaRPr>
        </a:p>
      </dgm:t>
    </dgm:pt>
    <dgm:pt modelId="{F4D80FE3-28E5-4877-A376-9F9E977CF80D}" type="parTrans" cxnId="{EE7DAF81-D0AB-4065-BABA-1E74D97AF9F7}">
      <dgm:prSet/>
      <dgm:spPr/>
      <dgm:t>
        <a:bodyPr/>
        <a:lstStyle/>
        <a:p>
          <a:endParaRPr lang="sk-SK"/>
        </a:p>
      </dgm:t>
    </dgm:pt>
    <dgm:pt modelId="{EA21ED99-879D-40E6-852A-140152BCCAA4}" type="sibTrans" cxnId="{EE7DAF81-D0AB-4065-BABA-1E74D97AF9F7}">
      <dgm:prSet/>
      <dgm:spPr/>
      <dgm:t>
        <a:bodyPr/>
        <a:lstStyle/>
        <a:p>
          <a:endParaRPr lang="sk-SK"/>
        </a:p>
      </dgm:t>
    </dgm:pt>
    <dgm:pt modelId="{B4DFEDC3-6640-4954-A722-DB63F141FEC7}">
      <dgm:prSet/>
      <dgm:spPr/>
      <dgm:t>
        <a:bodyPr/>
        <a:lstStyle/>
        <a:p>
          <a:r>
            <a:rPr lang="en-GB" noProof="0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rPr>
            <a:t>Work as a source of social </a:t>
          </a:r>
          <a:r>
            <a:rPr lang="en-GB" noProof="0" dirty="0" smtClean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rPr>
            <a:t>I</a:t>
          </a:r>
          <a:r>
            <a:rPr lang="sk-SK" noProof="0" dirty="0" smtClean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rPr>
            <a:t>n</a:t>
          </a:r>
          <a:r>
            <a:rPr lang="en-GB" noProof="0" dirty="0" smtClean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rPr>
            <a:t>/Exclusion</a:t>
          </a:r>
          <a:endParaRPr lang="en-GB" noProof="0" dirty="0">
            <a:solidFill>
              <a:schemeClr val="bg2">
                <a:lumMod val="25000"/>
              </a:schemeClr>
            </a:solidFill>
            <a:latin typeface="Candara" panose="020E0502030303020204" pitchFamily="34" charset="0"/>
          </a:endParaRPr>
        </a:p>
      </dgm:t>
    </dgm:pt>
    <dgm:pt modelId="{B8F66D05-C309-41EA-A672-26B8B5E43D22}" type="parTrans" cxnId="{BF852806-0013-4B03-9C99-C00E5E7CF1A5}">
      <dgm:prSet/>
      <dgm:spPr/>
      <dgm:t>
        <a:bodyPr/>
        <a:lstStyle/>
        <a:p>
          <a:endParaRPr lang="sk-SK"/>
        </a:p>
      </dgm:t>
    </dgm:pt>
    <dgm:pt modelId="{75B9731F-8C08-400C-87FB-0C2AAE1D65BF}" type="sibTrans" cxnId="{BF852806-0013-4B03-9C99-C00E5E7CF1A5}">
      <dgm:prSet/>
      <dgm:spPr/>
      <dgm:t>
        <a:bodyPr/>
        <a:lstStyle/>
        <a:p>
          <a:endParaRPr lang="sk-SK"/>
        </a:p>
      </dgm:t>
    </dgm:pt>
    <dgm:pt modelId="{854F7600-91A0-4B46-AA2A-EF4C5CDEFDDC}">
      <dgm:prSet phldrT="[Text]"/>
      <dgm:spPr>
        <a:gradFill flip="none" rotWithShape="0">
          <a:gsLst>
            <a:gs pos="0">
              <a:schemeClr val="accent4">
                <a:lumMod val="20000"/>
                <a:lumOff val="80000"/>
                <a:shade val="30000"/>
                <a:satMod val="115000"/>
              </a:schemeClr>
            </a:gs>
            <a:gs pos="50000">
              <a:schemeClr val="accent4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4">
                <a:lumMod val="20000"/>
                <a:lumOff val="80000"/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 rtlCol="0"/>
        <a:lstStyle/>
        <a:p>
          <a:pPr rtl="0"/>
          <a:r>
            <a:rPr lang="sk-SK" noProof="0" dirty="0" err="1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rPr>
            <a:t>Digitalisation</a:t>
          </a:r>
          <a:endParaRPr lang="en-GB" noProof="0" dirty="0">
            <a:solidFill>
              <a:schemeClr val="bg2">
                <a:lumMod val="25000"/>
              </a:schemeClr>
            </a:solidFill>
            <a:latin typeface="Candara" panose="020E0502030303020204" pitchFamily="34" charset="0"/>
          </a:endParaRPr>
        </a:p>
      </dgm:t>
    </dgm:pt>
    <dgm:pt modelId="{C198B0B8-DAAC-4BAA-AFA6-3F902B0816AD}" type="parTrans" cxnId="{F8F7EA93-5CBC-4200-BB0D-C398CA0AAE3B}">
      <dgm:prSet/>
      <dgm:spPr/>
      <dgm:t>
        <a:bodyPr/>
        <a:lstStyle/>
        <a:p>
          <a:endParaRPr lang="sk-SK"/>
        </a:p>
      </dgm:t>
    </dgm:pt>
    <dgm:pt modelId="{72E643AD-E485-41E1-B9EB-1FC4E68BBA63}" type="sibTrans" cxnId="{F8F7EA93-5CBC-4200-BB0D-C398CA0AAE3B}">
      <dgm:prSet/>
      <dgm:spPr/>
      <dgm:t>
        <a:bodyPr/>
        <a:lstStyle/>
        <a:p>
          <a:endParaRPr lang="sk-SK"/>
        </a:p>
      </dgm:t>
    </dgm:pt>
    <dgm:pt modelId="{975104C4-EBA3-4B21-BC67-B1FAEF64C43C}">
      <dgm:prSet phldrT="[Text]"/>
      <dgm:spPr>
        <a:gradFill flip="none" rotWithShape="0">
          <a:gsLst>
            <a:gs pos="0">
              <a:schemeClr val="accent4">
                <a:lumMod val="20000"/>
                <a:lumOff val="80000"/>
                <a:shade val="30000"/>
                <a:satMod val="115000"/>
              </a:schemeClr>
            </a:gs>
            <a:gs pos="50000">
              <a:schemeClr val="accent4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4">
                <a:lumMod val="20000"/>
                <a:lumOff val="80000"/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 rtlCol="0"/>
        <a:lstStyle/>
        <a:p>
          <a:pPr rtl="0"/>
          <a:endParaRPr lang="en-GB" noProof="0" dirty="0">
            <a:solidFill>
              <a:schemeClr val="bg2">
                <a:lumMod val="25000"/>
              </a:schemeClr>
            </a:solidFill>
            <a:latin typeface="Candara" panose="020E0502030303020204" pitchFamily="34" charset="0"/>
          </a:endParaRPr>
        </a:p>
      </dgm:t>
    </dgm:pt>
    <dgm:pt modelId="{6B044FC8-F7B2-4619-A0B0-2AB6371B7AA5}" type="parTrans" cxnId="{E371233D-759E-4F3C-82B5-A35482FE15C2}">
      <dgm:prSet/>
      <dgm:spPr/>
      <dgm:t>
        <a:bodyPr/>
        <a:lstStyle/>
        <a:p>
          <a:endParaRPr lang="sk-SK"/>
        </a:p>
      </dgm:t>
    </dgm:pt>
    <dgm:pt modelId="{2EF630D7-B4D5-4568-9D38-66C81F85D006}" type="sibTrans" cxnId="{E371233D-759E-4F3C-82B5-A35482FE15C2}">
      <dgm:prSet/>
      <dgm:spPr/>
      <dgm:t>
        <a:bodyPr/>
        <a:lstStyle/>
        <a:p>
          <a:endParaRPr lang="sk-SK"/>
        </a:p>
      </dgm:t>
    </dgm:pt>
    <dgm:pt modelId="{02952B57-D4C0-4FBB-926E-7C2E88F0441C}">
      <dgm:prSet/>
      <dgm:spPr/>
      <dgm:t>
        <a:bodyPr/>
        <a:lstStyle/>
        <a:p>
          <a:r>
            <a:rPr lang="sk-SK" noProof="0" dirty="0" err="1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rPr>
            <a:t>Retirement</a:t>
          </a:r>
          <a:r>
            <a:rPr lang="sk-SK" noProof="0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rPr>
            <a:t> or Late </a:t>
          </a:r>
          <a:r>
            <a:rPr lang="sk-SK" noProof="0" dirty="0" err="1" smtClean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rPr>
            <a:t>career</a:t>
          </a:r>
          <a:endParaRPr lang="en-GB" noProof="0" dirty="0">
            <a:solidFill>
              <a:schemeClr val="bg2">
                <a:lumMod val="25000"/>
              </a:schemeClr>
            </a:solidFill>
            <a:latin typeface="Candara" panose="020E0502030303020204" pitchFamily="34" charset="0"/>
          </a:endParaRPr>
        </a:p>
      </dgm:t>
    </dgm:pt>
    <dgm:pt modelId="{A1FB135A-9C22-4BD0-B05B-BF7936BD2C6E}" type="parTrans" cxnId="{926C7555-C874-4B40-9044-B5469E91A9AA}">
      <dgm:prSet/>
      <dgm:spPr/>
      <dgm:t>
        <a:bodyPr/>
        <a:lstStyle/>
        <a:p>
          <a:endParaRPr lang="sk-SK"/>
        </a:p>
      </dgm:t>
    </dgm:pt>
    <dgm:pt modelId="{75460D70-6980-4763-A619-2675F0FDD3E9}" type="sibTrans" cxnId="{926C7555-C874-4B40-9044-B5469E91A9AA}">
      <dgm:prSet/>
      <dgm:spPr/>
      <dgm:t>
        <a:bodyPr/>
        <a:lstStyle/>
        <a:p>
          <a:endParaRPr lang="sk-SK"/>
        </a:p>
      </dgm:t>
    </dgm:pt>
    <dgm:pt modelId="{6F1872F4-A030-4D64-A17C-72EA1ABBD62E}" type="pres">
      <dgm:prSet presAssocID="{CF9055CF-8DEB-4A02-949A-DE72B6AC5D3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98302F07-D6A9-46A5-9807-EBF6C9F5B2DD}" type="pres">
      <dgm:prSet presAssocID="{082E8A29-955A-4C7C-A174-3E9DCD4DC89B}" presName="node" presStyleLbl="node1" presStyleIdx="0" presStyleCnt="3" custLinFactNeighborX="-513" custLinFactNeighborY="0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6681DF6F-8E98-430C-9A87-14BEC6C3269E}" type="pres">
      <dgm:prSet presAssocID="{C2176686-D23E-48EB-9D1B-1A1B46236638}" presName="sibTrans" presStyleCnt="0"/>
      <dgm:spPr/>
    </dgm:pt>
    <dgm:pt modelId="{DAD9059A-916A-4916-A2A8-B42491568DD3}" type="pres">
      <dgm:prSet presAssocID="{B6E26FFC-9977-4BBC-BEC7-3D6B63754E5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39AEACD1-F8CF-4528-8379-DAA829B3790B}" type="pres">
      <dgm:prSet presAssocID="{48634C00-2335-4923-9072-EB7482323D9C}" presName="sibTrans" presStyleCnt="0"/>
      <dgm:spPr/>
    </dgm:pt>
    <dgm:pt modelId="{25A33852-3C4B-4406-8856-3A4D6201948C}" type="pres">
      <dgm:prSet presAssocID="{6D0E5D9F-7263-4526-A227-51301233F54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F271B32B-F495-473B-B611-A4FF69748B6D}" type="presOf" srcId="{095B8B16-342F-4B42-B4D8-EA3D2C9D6894}" destId="{25A33852-3C4B-4406-8856-3A4D6201948C}" srcOrd="0" destOrd="2" presId="urn:microsoft.com/office/officeart/2005/8/layout/hList6"/>
    <dgm:cxn modelId="{34CA9925-44F1-45A5-968E-77FB3BFE1662}" srcId="{B6E26FFC-9977-4BBC-BEC7-3D6B63754E52}" destId="{79750CCE-8444-4132-B500-0EE898DA3ED7}" srcOrd="0" destOrd="0" parTransId="{31B54B80-D96E-4172-8F4C-A17A62F961E8}" sibTransId="{38C74755-982C-4BF0-81BB-1ECA6029C998}"/>
    <dgm:cxn modelId="{7D431D59-8FE0-4F5F-A258-2BFAD93FCCB5}" type="presOf" srcId="{854F7600-91A0-4B46-AA2A-EF4C5CDEFDDC}" destId="{DAD9059A-916A-4916-A2A8-B42491568DD3}" srcOrd="0" destOrd="4" presId="urn:microsoft.com/office/officeart/2005/8/layout/hList6"/>
    <dgm:cxn modelId="{18072E6A-8001-4BE1-BA39-61434853863C}" type="presOf" srcId="{23A0DE4A-FE92-496E-B335-3433CEFB74E9}" destId="{98302F07-D6A9-46A5-9807-EBF6C9F5B2DD}" srcOrd="0" destOrd="1" presId="urn:microsoft.com/office/officeart/2005/8/layout/hList6"/>
    <dgm:cxn modelId="{AD0F1B8F-BA0D-45A5-8E60-D6F9AE2F8D37}" srcId="{6D0E5D9F-7263-4526-A227-51301233F549}" destId="{86596A74-8051-42CD-938B-198E5896F597}" srcOrd="0" destOrd="0" parTransId="{E9BE28D9-BCA3-4F26-BA13-E72B30626B3A}" sibTransId="{CE3F8F30-88A2-4C71-B692-90678716EDB1}"/>
    <dgm:cxn modelId="{17E73148-9C08-4999-B21E-F3C5A0E3FC0C}" srcId="{CF9055CF-8DEB-4A02-949A-DE72B6AC5D37}" destId="{B6E26FFC-9977-4BBC-BEC7-3D6B63754E52}" srcOrd="1" destOrd="0" parTransId="{5CEFBD89-2F4F-4B51-A98A-0F3C86494166}" sibTransId="{48634C00-2335-4923-9072-EB7482323D9C}"/>
    <dgm:cxn modelId="{00E7AC18-1CF4-46B2-9910-8EC32D357286}" type="presOf" srcId="{76514F04-85F7-4E09-A72B-C85B2C6B79FE}" destId="{98302F07-D6A9-46A5-9807-EBF6C9F5B2DD}" srcOrd="0" destOrd="3" presId="urn:microsoft.com/office/officeart/2005/8/layout/hList6"/>
    <dgm:cxn modelId="{37BDBF71-7182-4430-8CEB-32BEEE3F322C}" type="presOf" srcId="{975104C4-EBA3-4B21-BC67-B1FAEF64C43C}" destId="{DAD9059A-916A-4916-A2A8-B42491568DD3}" srcOrd="0" destOrd="3" presId="urn:microsoft.com/office/officeart/2005/8/layout/hList6"/>
    <dgm:cxn modelId="{C8C462C6-33A3-4E8B-91FE-36DBE92F1C4A}" srcId="{CF9055CF-8DEB-4A02-949A-DE72B6AC5D37}" destId="{6D0E5D9F-7263-4526-A227-51301233F549}" srcOrd="2" destOrd="0" parTransId="{23416D07-25F8-426C-BC65-639E6BCF4D6D}" sibTransId="{DE289E29-1989-4D8E-8AA6-F030105B3F13}"/>
    <dgm:cxn modelId="{59DDA576-1BA9-49E8-9D1D-361FF667A19A}" srcId="{B6E26FFC-9977-4BBC-BEC7-3D6B63754E52}" destId="{62831651-7C26-466C-BAA4-31EA8D14E47A}" srcOrd="1" destOrd="0" parTransId="{0F3EB6E4-07A5-4199-9C2F-8B91F53579FE}" sibTransId="{0D19FA60-5F9C-420B-AD2F-A0656A7F0783}"/>
    <dgm:cxn modelId="{41BF93D2-D4E1-4CE7-A146-3128C662AA78}" type="presOf" srcId="{B4DFEDC3-6640-4954-A722-DB63F141FEC7}" destId="{25A33852-3C4B-4406-8856-3A4D6201948C}" srcOrd="0" destOrd="3" presId="urn:microsoft.com/office/officeart/2005/8/layout/hList6"/>
    <dgm:cxn modelId="{E371233D-759E-4F3C-82B5-A35482FE15C2}" srcId="{B6E26FFC-9977-4BBC-BEC7-3D6B63754E52}" destId="{975104C4-EBA3-4B21-BC67-B1FAEF64C43C}" srcOrd="2" destOrd="0" parTransId="{6B044FC8-F7B2-4619-A0B0-2AB6371B7AA5}" sibTransId="{2EF630D7-B4D5-4568-9D38-66C81F85D006}"/>
    <dgm:cxn modelId="{457FD287-FC32-4608-A3A4-E92B2A7DF709}" type="presOf" srcId="{082E8A29-955A-4C7C-A174-3E9DCD4DC89B}" destId="{98302F07-D6A9-46A5-9807-EBF6C9F5B2DD}" srcOrd="0" destOrd="0" presId="urn:microsoft.com/office/officeart/2005/8/layout/hList6"/>
    <dgm:cxn modelId="{67A03D8F-F327-4A9F-ABBC-1EB67EFD1ECB}" srcId="{082E8A29-955A-4C7C-A174-3E9DCD4DC89B}" destId="{23A0DE4A-FE92-496E-B335-3433CEFB74E9}" srcOrd="0" destOrd="0" parTransId="{68935D38-FEDC-4CD3-8002-43CB3944BEAF}" sibTransId="{55DF926D-029A-4E18-95C4-77A5A37CAE40}"/>
    <dgm:cxn modelId="{C9DED519-8046-4C06-BA34-A44F28DA0A12}" type="presOf" srcId="{62831651-7C26-466C-BAA4-31EA8D14E47A}" destId="{DAD9059A-916A-4916-A2A8-B42491568DD3}" srcOrd="0" destOrd="2" presId="urn:microsoft.com/office/officeart/2005/8/layout/hList6"/>
    <dgm:cxn modelId="{378AAB73-899F-4A57-A8A9-9AECD686A2A5}" srcId="{082E8A29-955A-4C7C-A174-3E9DCD4DC89B}" destId="{EC8EA332-0341-43E4-ADF8-3BFE644BD6F7}" srcOrd="1" destOrd="0" parTransId="{EB74D3DE-44CE-4388-ABBE-59D58AB4B820}" sibTransId="{C4647099-1FB0-4A0C-8026-565AFF8B6AD6}"/>
    <dgm:cxn modelId="{2986897A-7787-444F-B6C8-41F3823EF3C1}" srcId="{CF9055CF-8DEB-4A02-949A-DE72B6AC5D37}" destId="{082E8A29-955A-4C7C-A174-3E9DCD4DC89B}" srcOrd="0" destOrd="0" parTransId="{BA7938E6-8DFA-40B7-B4C4-EACC6D85FC31}" sibTransId="{C2176686-D23E-48EB-9D1B-1A1B46236638}"/>
    <dgm:cxn modelId="{7F7D972C-5694-4A6C-A99F-8C9552417CBB}" type="presOf" srcId="{CF9055CF-8DEB-4A02-949A-DE72B6AC5D37}" destId="{6F1872F4-A030-4D64-A17C-72EA1ABBD62E}" srcOrd="0" destOrd="0" presId="urn:microsoft.com/office/officeart/2005/8/layout/hList6"/>
    <dgm:cxn modelId="{BF852806-0013-4B03-9C99-C00E5E7CF1A5}" srcId="{6D0E5D9F-7263-4526-A227-51301233F549}" destId="{B4DFEDC3-6640-4954-A722-DB63F141FEC7}" srcOrd="2" destOrd="0" parTransId="{B8F66D05-C309-41EA-A672-26B8B5E43D22}" sibTransId="{75B9731F-8C08-400C-87FB-0C2AAE1D65BF}"/>
    <dgm:cxn modelId="{0C384203-F697-491B-8717-67BA92F4FD9C}" type="presOf" srcId="{EC8EA332-0341-43E4-ADF8-3BFE644BD6F7}" destId="{98302F07-D6A9-46A5-9807-EBF6C9F5B2DD}" srcOrd="0" destOrd="2" presId="urn:microsoft.com/office/officeart/2005/8/layout/hList6"/>
    <dgm:cxn modelId="{B606405C-F464-40C3-B731-4220B08786D7}" type="presOf" srcId="{B6E26FFC-9977-4BBC-BEC7-3D6B63754E52}" destId="{DAD9059A-916A-4916-A2A8-B42491568DD3}" srcOrd="0" destOrd="0" presId="urn:microsoft.com/office/officeart/2005/8/layout/hList6"/>
    <dgm:cxn modelId="{07DB79A9-B535-4E4D-91A4-487D543919A3}" type="presOf" srcId="{1AC560B4-979E-4186-AF4B-051DA7D9101A}" destId="{25A33852-3C4B-4406-8856-3A4D6201948C}" srcOrd="0" destOrd="5" presId="urn:microsoft.com/office/officeart/2005/8/layout/hList6"/>
    <dgm:cxn modelId="{EE7DAF81-D0AB-4065-BABA-1E74D97AF9F7}" srcId="{6D0E5D9F-7263-4526-A227-51301233F549}" destId="{1AC560B4-979E-4186-AF4B-051DA7D9101A}" srcOrd="4" destOrd="0" parTransId="{F4D80FE3-28E5-4877-A376-9F9E977CF80D}" sibTransId="{EA21ED99-879D-40E6-852A-140152BCCAA4}"/>
    <dgm:cxn modelId="{4DEB19C8-CEEF-42D6-833C-D86E1576B0FC}" type="presOf" srcId="{79750CCE-8444-4132-B500-0EE898DA3ED7}" destId="{DAD9059A-916A-4916-A2A8-B42491568DD3}" srcOrd="0" destOrd="1" presId="urn:microsoft.com/office/officeart/2005/8/layout/hList6"/>
    <dgm:cxn modelId="{0BD5ACA0-5B67-4867-A6CB-05F5FFBD69A6}" type="presOf" srcId="{6D0E5D9F-7263-4526-A227-51301233F549}" destId="{25A33852-3C4B-4406-8856-3A4D6201948C}" srcOrd="0" destOrd="0" presId="urn:microsoft.com/office/officeart/2005/8/layout/hList6"/>
    <dgm:cxn modelId="{CA1AC9C1-EBD6-4E95-977B-ED8553ABCD36}" srcId="{6D0E5D9F-7263-4526-A227-51301233F549}" destId="{095B8B16-342F-4B42-B4D8-EA3D2C9D6894}" srcOrd="1" destOrd="0" parTransId="{2BB6B8E1-82E9-4D7A-ABBF-50271BB00D7F}" sibTransId="{C2EEDAAF-504E-4EE6-A74B-72B8DA8895A1}"/>
    <dgm:cxn modelId="{1D44911A-0883-4514-8294-9A15672A45EB}" srcId="{6D0E5D9F-7263-4526-A227-51301233F549}" destId="{D47F8175-5574-4426-835B-8A4341FDFFFE}" srcOrd="5" destOrd="0" parTransId="{0B42A96C-50D8-4C52-AE82-AFCEE0201506}" sibTransId="{4A3ADCC1-3730-4275-A9E4-B30420BC956A}"/>
    <dgm:cxn modelId="{2F5F5358-8CCC-410B-BEFB-15149A44DD1F}" type="presOf" srcId="{02952B57-D4C0-4FBB-926E-7C2E88F0441C}" destId="{25A33852-3C4B-4406-8856-3A4D6201948C}" srcOrd="0" destOrd="4" presId="urn:microsoft.com/office/officeart/2005/8/layout/hList6"/>
    <dgm:cxn modelId="{926C7555-C874-4B40-9044-B5469E91A9AA}" srcId="{6D0E5D9F-7263-4526-A227-51301233F549}" destId="{02952B57-D4C0-4FBB-926E-7C2E88F0441C}" srcOrd="3" destOrd="0" parTransId="{A1FB135A-9C22-4BD0-B05B-BF7936BD2C6E}" sibTransId="{75460D70-6980-4763-A619-2675F0FDD3E9}"/>
    <dgm:cxn modelId="{BCEBF0CD-A546-4C78-9625-EC6873579949}" type="presOf" srcId="{86596A74-8051-42CD-938B-198E5896F597}" destId="{25A33852-3C4B-4406-8856-3A4D6201948C}" srcOrd="0" destOrd="1" presId="urn:microsoft.com/office/officeart/2005/8/layout/hList6"/>
    <dgm:cxn modelId="{168BAE3A-846C-48D4-901C-C99EE2BABACA}" srcId="{082E8A29-955A-4C7C-A174-3E9DCD4DC89B}" destId="{76514F04-85F7-4E09-A72B-C85B2C6B79FE}" srcOrd="2" destOrd="0" parTransId="{B7D2C96D-3BD5-4E3F-8A71-06D5E1F30B44}" sibTransId="{83A86447-2910-43E2-9FA5-BF1F562C8D26}"/>
    <dgm:cxn modelId="{F8F7EA93-5CBC-4200-BB0D-C398CA0AAE3B}" srcId="{B6E26FFC-9977-4BBC-BEC7-3D6B63754E52}" destId="{854F7600-91A0-4B46-AA2A-EF4C5CDEFDDC}" srcOrd="3" destOrd="0" parTransId="{C198B0B8-DAAC-4BAA-AFA6-3F902B0816AD}" sibTransId="{72E643AD-E485-41E1-B9EB-1FC4E68BBA63}"/>
    <dgm:cxn modelId="{2EB63357-404F-457F-8C79-60569B59DE68}" type="presOf" srcId="{D47F8175-5574-4426-835B-8A4341FDFFFE}" destId="{25A33852-3C4B-4406-8856-3A4D6201948C}" srcOrd="0" destOrd="6" presId="urn:microsoft.com/office/officeart/2005/8/layout/hList6"/>
    <dgm:cxn modelId="{D4AC42D5-F76D-4D00-BF3E-A439000A0714}" type="presParOf" srcId="{6F1872F4-A030-4D64-A17C-72EA1ABBD62E}" destId="{98302F07-D6A9-46A5-9807-EBF6C9F5B2DD}" srcOrd="0" destOrd="0" presId="urn:microsoft.com/office/officeart/2005/8/layout/hList6"/>
    <dgm:cxn modelId="{4806671F-95AF-4772-A035-9EE3D95675BD}" type="presParOf" srcId="{6F1872F4-A030-4D64-A17C-72EA1ABBD62E}" destId="{6681DF6F-8E98-430C-9A87-14BEC6C3269E}" srcOrd="1" destOrd="0" presId="urn:microsoft.com/office/officeart/2005/8/layout/hList6"/>
    <dgm:cxn modelId="{799C6A19-AA0D-4A5D-9AC7-6DA8438A494E}" type="presParOf" srcId="{6F1872F4-A030-4D64-A17C-72EA1ABBD62E}" destId="{DAD9059A-916A-4916-A2A8-B42491568DD3}" srcOrd="2" destOrd="0" presId="urn:microsoft.com/office/officeart/2005/8/layout/hList6"/>
    <dgm:cxn modelId="{817BE950-989F-4D6B-B019-6FC069792400}" type="presParOf" srcId="{6F1872F4-A030-4D64-A17C-72EA1ABBD62E}" destId="{39AEACD1-F8CF-4528-8379-DAA829B3790B}" srcOrd="3" destOrd="0" presId="urn:microsoft.com/office/officeart/2005/8/layout/hList6"/>
    <dgm:cxn modelId="{499FDDEB-8963-4941-90F6-8F2ABE142136}" type="presParOf" srcId="{6F1872F4-A030-4D64-A17C-72EA1ABBD62E}" destId="{25A33852-3C4B-4406-8856-3A4D6201948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02F07-D6A9-46A5-9807-EBF6C9F5B2DD}">
      <dsp:nvSpPr>
        <dsp:cNvPr id="0" name=""/>
        <dsp:cNvSpPr/>
      </dsp:nvSpPr>
      <dsp:spPr>
        <a:xfrm rot="16200000">
          <a:off x="-865227" y="865227"/>
          <a:ext cx="4495800" cy="2765345"/>
        </a:xfrm>
        <a:prstGeom prst="flowChartManualOperation">
          <a:avLst/>
        </a:prstGeom>
        <a:gradFill flip="none" rotWithShape="0">
          <a:gsLst>
            <a:gs pos="0">
              <a:schemeClr val="accent4">
                <a:lumMod val="20000"/>
                <a:lumOff val="80000"/>
                <a:shade val="30000"/>
                <a:satMod val="115000"/>
              </a:schemeClr>
            </a:gs>
            <a:gs pos="50000">
              <a:schemeClr val="accent4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4">
                <a:lumMod val="20000"/>
                <a:lumOff val="80000"/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0" rIns="133225" bIns="0" numCol="1" spcCol="1270" rtlCol="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noProof="0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rPr>
            <a:t>Social perception of migration</a:t>
          </a:r>
          <a:endParaRPr lang="en-GB" sz="2100" b="0" kern="1200" noProof="0" dirty="0">
            <a:solidFill>
              <a:schemeClr val="bg2">
                <a:lumMod val="25000"/>
              </a:schemeClr>
            </a:solidFill>
            <a:latin typeface="Candara" panose="020E0502030303020204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rPr>
            <a:t>Risk related to migration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rPr>
            <a:t>Feelings of safety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600" kern="1200" noProof="0" dirty="0" smtClean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rPr>
            <a:t>Hate </a:t>
          </a:r>
          <a:r>
            <a:rPr lang="sk-SK" sz="1600" kern="1200" noProof="0" dirty="0" err="1" smtClean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rPr>
            <a:t>speech</a:t>
          </a:r>
          <a:endParaRPr lang="sk-SK" sz="1600" kern="1200" noProof="0" dirty="0">
            <a:solidFill>
              <a:schemeClr val="bg2">
                <a:lumMod val="25000"/>
              </a:schemeClr>
            </a:solidFill>
            <a:latin typeface="Candara" panose="020E0502030303020204" pitchFamily="34" charset="0"/>
          </a:endParaRPr>
        </a:p>
      </dsp:txBody>
      <dsp:txXfrm rot="5400000">
        <a:off x="1" y="899159"/>
        <a:ext cx="2765345" cy="2697480"/>
      </dsp:txXfrm>
    </dsp:sp>
    <dsp:sp modelId="{DAD9059A-916A-4916-A2A8-B42491568DD3}">
      <dsp:nvSpPr>
        <dsp:cNvPr id="0" name=""/>
        <dsp:cNvSpPr/>
      </dsp:nvSpPr>
      <dsp:spPr>
        <a:xfrm rot="16200000">
          <a:off x="2108583" y="865227"/>
          <a:ext cx="4495800" cy="2765345"/>
        </a:xfrm>
        <a:prstGeom prst="flowChartManualOperation">
          <a:avLst/>
        </a:prstGeom>
        <a:gradFill flip="none" rotWithShape="0">
          <a:gsLst>
            <a:gs pos="0">
              <a:schemeClr val="accent4">
                <a:lumMod val="20000"/>
                <a:lumOff val="80000"/>
                <a:shade val="30000"/>
                <a:satMod val="115000"/>
              </a:schemeClr>
            </a:gs>
            <a:gs pos="50000">
              <a:schemeClr val="accent4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4">
                <a:lumMod val="20000"/>
                <a:lumOff val="80000"/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0" rIns="133225" bIns="0" numCol="1" spcCol="1270" rtlCol="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noProof="0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rPr>
            <a:t>Measuring attitudes towards </a:t>
          </a:r>
          <a:r>
            <a:rPr lang="sk-SK" sz="2100" b="1" kern="1200" noProof="0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rPr>
            <a:t>(</a:t>
          </a:r>
          <a:r>
            <a:rPr lang="en-GB" sz="2100" b="1" kern="1200" noProof="0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rPr>
            <a:t>climate</a:t>
          </a:r>
          <a:r>
            <a:rPr lang="sk-SK" sz="2100" b="1" kern="1200" noProof="0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rPr>
            <a:t>)</a:t>
          </a:r>
          <a:r>
            <a:rPr lang="en-GB" sz="2100" b="1" kern="1200" noProof="0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rPr>
            <a:t> change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rPr>
            <a:t>Energy preferences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rPr>
            <a:t>Climate change beliefs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600" kern="1200" noProof="0" dirty="0">
            <a:solidFill>
              <a:schemeClr val="bg2">
                <a:lumMod val="25000"/>
              </a:schemeClr>
            </a:solidFill>
            <a:latin typeface="Candara" panose="020E0502030303020204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600" kern="1200" noProof="0" dirty="0" err="1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rPr>
            <a:t>Digitalisation</a:t>
          </a:r>
          <a:endParaRPr lang="en-GB" sz="1600" kern="1200" noProof="0" dirty="0">
            <a:solidFill>
              <a:schemeClr val="bg2">
                <a:lumMod val="25000"/>
              </a:schemeClr>
            </a:solidFill>
            <a:latin typeface="Candara" panose="020E0502030303020204" pitchFamily="34" charset="0"/>
          </a:endParaRPr>
        </a:p>
      </dsp:txBody>
      <dsp:txXfrm rot="5400000">
        <a:off x="2973811" y="899159"/>
        <a:ext cx="2765345" cy="2697480"/>
      </dsp:txXfrm>
    </dsp:sp>
    <dsp:sp modelId="{25A33852-3C4B-4406-8856-3A4D6201948C}">
      <dsp:nvSpPr>
        <dsp:cNvPr id="0" name=""/>
        <dsp:cNvSpPr/>
      </dsp:nvSpPr>
      <dsp:spPr>
        <a:xfrm rot="16200000">
          <a:off x="5081330" y="865227"/>
          <a:ext cx="4495800" cy="2765345"/>
        </a:xfrm>
        <a:prstGeom prst="flowChartManualOperation">
          <a:avLst/>
        </a:prstGeom>
        <a:gradFill flip="none" rotWithShape="0">
          <a:gsLst>
            <a:gs pos="0">
              <a:schemeClr val="accent4">
                <a:lumMod val="20000"/>
                <a:lumOff val="80000"/>
                <a:shade val="30000"/>
                <a:satMod val="115000"/>
              </a:schemeClr>
            </a:gs>
            <a:gs pos="50000">
              <a:schemeClr val="accent4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4">
                <a:lumMod val="20000"/>
                <a:lumOff val="80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0" rIns="133225" bIns="0" numCol="1" spcCol="1270" rtlCol="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noProof="0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rPr>
            <a:t>Labour market changes</a:t>
          </a:r>
          <a:endParaRPr lang="en-GB" sz="2100" b="0" kern="1200" noProof="0" dirty="0">
            <a:solidFill>
              <a:schemeClr val="bg2">
                <a:lumMod val="25000"/>
              </a:schemeClr>
            </a:solidFill>
            <a:latin typeface="Candara" panose="020E0502030303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rPr>
            <a:t>Labour Market accessibility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rPr>
            <a:t>Marginalized groups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rPr>
            <a:t>Work as a source of social </a:t>
          </a:r>
          <a:r>
            <a:rPr lang="en-GB" sz="1600" kern="1200" noProof="0" dirty="0" smtClean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rPr>
            <a:t>I</a:t>
          </a:r>
          <a:r>
            <a:rPr lang="sk-SK" sz="1600" kern="1200" noProof="0" dirty="0" smtClean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rPr>
            <a:t>n</a:t>
          </a:r>
          <a:r>
            <a:rPr lang="en-GB" sz="1600" kern="1200" noProof="0" dirty="0" smtClean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rPr>
            <a:t>/Exclusion</a:t>
          </a:r>
          <a:endParaRPr lang="en-GB" sz="1600" kern="1200" noProof="0" dirty="0">
            <a:solidFill>
              <a:schemeClr val="bg2">
                <a:lumMod val="25000"/>
              </a:schemeClr>
            </a:solidFill>
            <a:latin typeface="Candara" panose="020E0502030303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600" kern="1200" noProof="0" dirty="0" err="1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rPr>
            <a:t>Retirement</a:t>
          </a:r>
          <a:r>
            <a:rPr lang="sk-SK" sz="1600" kern="1200" noProof="0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rPr>
            <a:t> or Late </a:t>
          </a:r>
          <a:r>
            <a:rPr lang="sk-SK" sz="1600" kern="1200" noProof="0" dirty="0" err="1" smtClean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rPr>
            <a:t>career</a:t>
          </a:r>
          <a:endParaRPr lang="en-GB" sz="1600" kern="1200" noProof="0" dirty="0">
            <a:solidFill>
              <a:schemeClr val="bg2">
                <a:lumMod val="25000"/>
              </a:schemeClr>
            </a:solidFill>
            <a:latin typeface="Candara" panose="020E0502030303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k-SK" sz="1600" kern="1200" dirty="0">
            <a:solidFill>
              <a:schemeClr val="bg2">
                <a:lumMod val="25000"/>
              </a:schemeClr>
            </a:solidFill>
            <a:latin typeface="Candara" panose="020E0502030303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k-SK" sz="1600" kern="1200" dirty="0"/>
        </a:p>
      </dsp:txBody>
      <dsp:txXfrm rot="5400000">
        <a:off x="5946558" y="899159"/>
        <a:ext cx="2765345" cy="2697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47CF1-1BD9-4474-9173-1B0476CE85E3}" type="datetimeFigureOut">
              <a:rPr lang="sk-SK" smtClean="0"/>
              <a:t>22. 5. 2024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7224B-4060-4EC0-B2EE-BA800F4FDA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92778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18805-99E6-4C2F-86DC-F80602859A8B}" type="datetimeFigureOut">
              <a:rPr lang="sk-SK" smtClean="0"/>
              <a:t>22. 5. 2024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E329A-6758-4452-B8FC-5E2E5B77333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08909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sk-SK" smtClean="0"/>
              <a:pPr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3536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sk-SK" smtClean="0"/>
              <a:pPr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6776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/>
              <a:t>Upravte štýl predlohy podnadpisov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57FF648-5688-499F-9E14-F535C00211C4}" type="datetimeFigureOut">
              <a:rPr lang="sk-SK" smtClean="0"/>
              <a:t>22. 5. 2024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2C5D3-5A92-4F4A-9D3F-0458393E5420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FF648-5688-499F-9E14-F535C00211C4}" type="datetimeFigureOut">
              <a:rPr lang="sk-SK" smtClean="0"/>
              <a:t>22. 5. 2024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2C5D3-5A92-4F4A-9D3F-0458393E542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57FF648-5688-499F-9E14-F535C00211C4}" type="datetimeFigureOut">
              <a:rPr lang="sk-SK" smtClean="0"/>
              <a:t>22. 5. 2024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Obdĺžni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2C5D3-5A92-4F4A-9D3F-0458393E5420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FF648-5688-499F-9E14-F535C00211C4}" type="datetimeFigureOut">
              <a:rPr lang="sk-SK" smtClean="0"/>
              <a:t>22. 5. 2024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2C5D3-5A92-4F4A-9D3F-0458393E5420}" type="slidenum">
              <a:rPr lang="sk-SK" smtClean="0"/>
              <a:t>‹#›</a:t>
            </a:fld>
            <a:endParaRPr lang="sk-SK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7" name="Obdĺžni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FF648-5688-499F-9E14-F535C00211C4}" type="datetimeFigureOut">
              <a:rPr lang="sk-SK" smtClean="0"/>
              <a:t>22. 5. 2024</a:t>
            </a:fld>
            <a:endParaRPr lang="sk-SK"/>
          </a:p>
        </p:txBody>
      </p:sp>
      <p:sp>
        <p:nvSpPr>
          <p:cNvPr id="13" name="Zástupný symbol čísla snímky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2C5D3-5A92-4F4A-9D3F-0458393E5420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57FF648-5688-499F-9E14-F535C00211C4}" type="datetimeFigureOut">
              <a:rPr lang="sk-SK" smtClean="0"/>
              <a:t>22. 5. 2024</a:t>
            </a:fld>
            <a:endParaRPr lang="sk-SK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2C5D3-5A92-4F4A-9D3F-0458393E5420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Zástupný symbol päty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57FF648-5688-499F-9E14-F535C00211C4}" type="datetimeFigureOut">
              <a:rPr lang="sk-SK" smtClean="0"/>
              <a:t>22. 5. 2024</a:t>
            </a:fld>
            <a:endParaRPr lang="sk-SK"/>
          </a:p>
        </p:txBody>
      </p:sp>
      <p:sp>
        <p:nvSpPr>
          <p:cNvPr id="12" name="Zástupný symbol čísla snímky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2C5D3-5A92-4F4A-9D3F-0458393E5420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sk-SK"/>
          </a:p>
        </p:txBody>
      </p:sp>
      <p:sp>
        <p:nvSpPr>
          <p:cNvPr id="16" name="Zástupný symbol textu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15" name="Zástupný symbol textu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FF648-5688-499F-9E14-F535C00211C4}" type="datetimeFigureOut">
              <a:rPr lang="sk-SK" smtClean="0"/>
              <a:t>22. 5. 2024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2C5D3-5A92-4F4A-9D3F-0458393E542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FF648-5688-499F-9E14-F535C00211C4}" type="datetimeFigureOut">
              <a:rPr lang="sk-SK" smtClean="0"/>
              <a:t>22. 5. 2024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2C5D3-5A92-4F4A-9D3F-0458393E542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FF648-5688-499F-9E14-F535C00211C4}" type="datetimeFigureOut">
              <a:rPr lang="sk-SK" smtClean="0"/>
              <a:t>22. 5. 2024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2C5D3-5A92-4F4A-9D3F-0458393E5420}" type="slidenum">
              <a:rPr lang="sk-SK" smtClean="0"/>
              <a:t>‹#›</a:t>
            </a:fld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8" name="Obdĺžni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11" name="Obdĺžni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57FF648-5688-499F-9E14-F535C00211C4}" type="datetimeFigureOut">
              <a:rPr lang="sk-SK" smtClean="0"/>
              <a:t>22. 5. 2024</a:t>
            </a:fld>
            <a:endParaRPr lang="sk-SK"/>
          </a:p>
        </p:txBody>
      </p:sp>
      <p:sp>
        <p:nvSpPr>
          <p:cNvPr id="13" name="Zástupný symbol čísla snímky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2C5D3-5A92-4F4A-9D3F-0458393E5420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/>
              <a:t>Ak chcete pridať obrázok, kliknite na ikonu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/>
              <a:t>Upravte štýl predlohy textu.</a:t>
            </a:r>
          </a:p>
          <a:p>
            <a:pPr lvl="1" eaLnBrk="1" latinLnBrk="0" hangingPunct="1"/>
            <a:r>
              <a:rPr kumimoji="0" lang="sk-SK"/>
              <a:t>Druhá úroveň</a:t>
            </a:r>
          </a:p>
          <a:p>
            <a:pPr lvl="2" eaLnBrk="1" latinLnBrk="0" hangingPunct="1"/>
            <a:r>
              <a:rPr kumimoji="0" lang="sk-SK"/>
              <a:t>Tretia úroveň</a:t>
            </a:r>
          </a:p>
          <a:p>
            <a:pPr lvl="3" eaLnBrk="1" latinLnBrk="0" hangingPunct="1"/>
            <a:r>
              <a:rPr kumimoji="0" lang="sk-SK"/>
              <a:t>Štvrtá úroveň</a:t>
            </a:r>
          </a:p>
          <a:p>
            <a:pPr lvl="4" eaLnBrk="1" latinLnBrk="0" hangingPunct="1"/>
            <a:r>
              <a:rPr kumimoji="0" lang="sk-SK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57FF648-5688-499F-9E14-F535C00211C4}" type="datetimeFigureOut">
              <a:rPr lang="sk-SK" smtClean="0"/>
              <a:t>22. 5. 2024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Obdĺžni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2C5D3-5A92-4F4A-9D3F-0458393E5420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vuinfo@saske.sk" TargetMode="External"/><Relationship Id="rId2" Type="http://schemas.openxmlformats.org/officeDocument/2006/relationships/hyperlink" Target="mailto:dfedak@saske.sk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progasis@savba.sk" TargetMode="External"/><Relationship Id="rId4" Type="http://schemas.openxmlformats.org/officeDocument/2006/relationships/hyperlink" Target="mailto:exps-info@savba.s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ovekaspolocnost.sk/en/" TargetMode="External"/><Relationship Id="rId2" Type="http://schemas.openxmlformats.org/officeDocument/2006/relationships/hyperlink" Target="https://www.studiapsychologica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rog.sav.sk/index.php/en/archive-forecasting-wor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469936"/>
            <a:ext cx="8371656" cy="2150368"/>
          </a:xfrm>
        </p:spPr>
        <p:txBody>
          <a:bodyPr>
            <a:normAutofit/>
          </a:bodyPr>
          <a:lstStyle/>
          <a:p>
            <a:r>
              <a:rPr lang="sk-SK" sz="4800" b="1" dirty="0">
                <a:latin typeface="Calibri" panose="020F0502020204030204" pitchFamily="34" charset="0"/>
                <a:cs typeface="Calibri" panose="020F0502020204030204" pitchFamily="34" charset="0"/>
              </a:rPr>
              <a:t>Centre OF SOCIAL AND PSYCHOLOGICAL SCIENCES SAS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err="1">
                <a:latin typeface="Calibri" panose="020F0502020204030204" pitchFamily="34" charset="0"/>
                <a:cs typeface="Calibri" panose="020F0502020204030204" pitchFamily="34" charset="0"/>
              </a:rPr>
              <a:t>www.cspv.sav.sk</a:t>
            </a:r>
            <a:endParaRPr lang="sk-SK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http://www.cspv.sav.sk/fileadmin/user_upload/Nove_logo_CSPV/loga_cspv_sav_20181005_rgb_en_skrate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81128"/>
            <a:ext cx="4155974" cy="119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079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1115616" y="2132856"/>
            <a:ext cx="68407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</a:t>
            </a:r>
            <a:r>
              <a:rPr lang="sk-SK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32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sk-SK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32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sk-SK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32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sk-SK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32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attention</a:t>
            </a:r>
            <a:r>
              <a:rPr lang="sk-SK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endParaRPr lang="sk-SK" sz="32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k-SK" sz="32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k-SK" sz="32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</a:t>
            </a:r>
            <a:r>
              <a:rPr lang="sk-SK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32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</a:t>
            </a:r>
            <a:r>
              <a:rPr lang="sk-SK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32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</a:t>
            </a:r>
            <a:r>
              <a:rPr lang="sk-SK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r>
              <a:rPr lang="sk-SK" sz="2400" dirty="0">
                <a:solidFill>
                  <a:schemeClr val="tx2"/>
                </a:solidFill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dfedak@saske.sk</a:t>
            </a:r>
            <a:endParaRPr lang="sk-SK" sz="2400" dirty="0">
              <a:solidFill>
                <a:schemeClr val="tx2"/>
              </a:solidFill>
              <a:cs typeface="Calibri" panose="020F0502020204030204" pitchFamily="34" charset="0"/>
            </a:endParaRPr>
          </a:p>
          <a:p>
            <a:r>
              <a:rPr lang="sk-SK" sz="240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svuinfo@saske.sk</a:t>
            </a:r>
            <a:endParaRPr lang="sk-SK" sz="2400" dirty="0">
              <a:solidFill>
                <a:schemeClr val="tx2"/>
              </a:solidFill>
            </a:endParaRPr>
          </a:p>
          <a:p>
            <a:r>
              <a:rPr lang="sk-SK" sz="2400" u="sng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exps-info@savba.sk</a:t>
            </a:r>
            <a:endParaRPr lang="sk-SK" sz="2400" u="sng" dirty="0">
              <a:solidFill>
                <a:schemeClr val="tx2"/>
              </a:solidFill>
            </a:endParaRPr>
          </a:p>
          <a:p>
            <a:r>
              <a:rPr lang="sk-SK" sz="2400" dirty="0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progasis@savba.sk</a:t>
            </a:r>
            <a:endParaRPr lang="sk-SK" sz="2400" dirty="0">
              <a:solidFill>
                <a:schemeClr val="tx2"/>
              </a:solidFill>
            </a:endParaRPr>
          </a:p>
          <a:p>
            <a:endParaRPr lang="sk-SK" sz="32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42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sk-SK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CSPS SAS: </a:t>
            </a:r>
            <a:r>
              <a:rPr lang="sk-SK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</a:t>
            </a:r>
            <a:r>
              <a:rPr lang="sk-SK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sk-SK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are?</a:t>
            </a:r>
            <a:endParaRPr lang="sk-SK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Centre of Social and Psychological Sciences at Slovak Academy of Sciences (www.cspv.sav.sk)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Since October 2015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Staff: </a:t>
            </a:r>
            <a:r>
              <a:rPr lang="sk-SK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researchers,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sk-SK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administration and services, 16 full-time P</a:t>
            </a:r>
            <a:r>
              <a:rPr lang="sk-SK" sz="24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D students</a:t>
            </a:r>
          </a:p>
          <a:p>
            <a:pPr marL="0" indent="0">
              <a:buNone/>
            </a:pP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3 organizational units: 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Institute of Social Sciences in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Košice</a:t>
            </a:r>
            <a:r>
              <a:rPr lang="sk-SK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sk-SK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sk-SK" sz="2400" dirty="0">
                <a:latin typeface="Calibri" panose="020F0502020204030204" pitchFamily="34" charset="0"/>
                <a:cs typeface="Calibri" panose="020F0502020204030204" pitchFamily="34" charset="0"/>
              </a:rPr>
              <a:t> 1975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Institute of Experimental Psychology in Bratislava</a:t>
            </a:r>
            <a:r>
              <a:rPr lang="sk-SK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sk-SK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sk-SK" sz="2400" dirty="0">
                <a:latin typeface="Calibri" panose="020F0502020204030204" pitchFamily="34" charset="0"/>
                <a:cs typeface="Calibri" panose="020F0502020204030204" pitchFamily="34" charset="0"/>
              </a:rPr>
              <a:t> 1955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Institute for Forecasting in</a:t>
            </a:r>
            <a:r>
              <a:rPr lang="sk-SK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Bratislava</a:t>
            </a:r>
            <a:r>
              <a:rPr lang="sk-SK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sk-SK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sk-SK" sz="2400" dirty="0">
                <a:latin typeface="Calibri" panose="020F0502020204030204" pitchFamily="34" charset="0"/>
                <a:cs typeface="Calibri" panose="020F0502020204030204" pitchFamily="34" charset="0"/>
              </a:rPr>
              <a:t> 1989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9201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Calibri" panose="020F0502020204030204" pitchFamily="34" charset="0"/>
                <a:cs typeface="Calibri" panose="020F0502020204030204" pitchFamily="34" charset="0"/>
              </a:rPr>
              <a:t>CSPS SAS: </a:t>
            </a:r>
            <a:r>
              <a:rPr lang="sk-SK" dirty="0" err="1"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sk-SK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dirty="0" err="1"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sk-SK" dirty="0">
                <a:latin typeface="Calibri" panose="020F0502020204030204" pitchFamily="34" charset="0"/>
                <a:cs typeface="Calibri" panose="020F0502020204030204" pitchFamily="34" charset="0"/>
              </a:rPr>
              <a:t> do?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1"/>
          </p:nvPr>
        </p:nvSpPr>
        <p:spPr>
          <a:xfrm>
            <a:off x="395536" y="1600200"/>
            <a:ext cx="8568952" cy="4495800"/>
          </a:xfrm>
        </p:spPr>
        <p:txBody>
          <a:bodyPr/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Researching PAST-PRESENCE-FUTURE</a:t>
            </a:r>
          </a:p>
          <a:p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Multidisciplinarity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 (PSYCHOLOGY, </a:t>
            </a:r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ECONOM</a:t>
            </a:r>
            <a:r>
              <a:rPr lang="sk-SK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ICS</a:t>
            </a:r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HISTORY, </a:t>
            </a:r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sk-SK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ociology</a:t>
            </a:r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&amp; Environmental science)</a:t>
            </a:r>
          </a:p>
          <a:p>
            <a:r>
              <a:rPr lang="sk-SK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Basic</a:t>
            </a:r>
            <a:r>
              <a:rPr lang="sk-SK" sz="32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sk-SK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applied</a:t>
            </a:r>
            <a:r>
              <a:rPr lang="sk-SK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lang="sk-SK" sz="32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sk-SK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Surveys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Offices across Slovakia in Bratislava and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Košice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675" y="4485837"/>
            <a:ext cx="5008674" cy="237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229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sk-SK" dirty="0">
                <a:latin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sk-SK" dirty="0" err="1">
                <a:latin typeface="Calibri" panose="020F0502020204030204" pitchFamily="34" charset="0"/>
                <a:cs typeface="Calibri" panose="020F0502020204030204" pitchFamily="34" charset="0"/>
              </a:rPr>
              <a:t>open</a:t>
            </a:r>
            <a:r>
              <a:rPr lang="sk-SK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sk-SK" dirty="0" err="1">
                <a:latin typeface="Calibri" panose="020F0502020204030204" pitchFamily="34" charset="0"/>
                <a:cs typeface="Calibri" panose="020F0502020204030204" pitchFamily="34" charset="0"/>
              </a:rPr>
              <a:t>cooperation</a:t>
            </a:r>
            <a:endParaRPr lang="sk-SK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Zástupný obsah 2" descr="Lichobežníkový zoznam zobrazujúci 4 skupiny usporiadané zľava doprava a s opismi úloh pod každou skupinou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08663505"/>
              </p:ext>
            </p:extLst>
          </p:nvPr>
        </p:nvGraphicFramePr>
        <p:xfrm>
          <a:off x="251520" y="1600200"/>
          <a:ext cx="8712967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1445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Calibri" panose="020F0502020204030204" pitchFamily="34" charset="0"/>
                <a:cs typeface="Calibri" panose="020F0502020204030204" pitchFamily="34" charset="0"/>
              </a:rPr>
              <a:t>CSPS SAS: </a:t>
            </a:r>
            <a:r>
              <a:rPr lang="sk-SK" dirty="0" err="1"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sk-SK" dirty="0">
                <a:latin typeface="Calibri" panose="020F0502020204030204" pitchFamily="34" charset="0"/>
                <a:cs typeface="Calibri" panose="020F0502020204030204" pitchFamily="34" charset="0"/>
              </a:rPr>
              <a:t> team</a:t>
            </a:r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CB6C5EEB-B3E6-4B9D-A69E-74A5D264D0D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56016" y="1600199"/>
            <a:ext cx="7704415" cy="510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085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>
                <a:latin typeface="Calibri" panose="020F0502020204030204" pitchFamily="34" charset="0"/>
                <a:cs typeface="Calibri" panose="020F0502020204030204" pitchFamily="34" charset="0"/>
              </a:rPr>
              <a:t>Recent</a:t>
            </a:r>
            <a:r>
              <a:rPr lang="sk-SK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dirty="0" err="1">
                <a:latin typeface="Calibri" panose="020F0502020204030204" pitchFamily="34" charset="0"/>
                <a:cs typeface="Calibri" panose="020F0502020204030204" pitchFamily="34" charset="0"/>
              </a:rPr>
              <a:t>Projects</a:t>
            </a:r>
            <a:endParaRPr lang="sk-SK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90010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European Social Survey </a:t>
            </a:r>
            <a:r>
              <a:rPr lang="sk-SK" sz="2400" smtClean="0">
                <a:latin typeface="Calibri" panose="020F0502020204030204" pitchFamily="34" charset="0"/>
                <a:cs typeface="Calibri" panose="020F0502020204030204" pitchFamily="34" charset="0"/>
              </a:rPr>
              <a:t>(ESS ERIC) </a:t>
            </a:r>
            <a:r>
              <a:rPr lang="en-GB" sz="240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since 2004 </a:t>
            </a:r>
            <a:endParaRPr lang="sk-SK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k-SK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k-SK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Horizon</a:t>
            </a:r>
            <a:r>
              <a:rPr lang="sk-SK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Europa</a:t>
            </a:r>
            <a:r>
              <a:rPr lang="sk-SK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PACES (</a:t>
            </a:r>
            <a:r>
              <a:rPr lang="sk-SK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sk-SK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2023)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Norway grants SK-UA cross-border cooperation (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sk-SK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20-2021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Interreg - The Danube Transnational Programme – since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2017</a:t>
            </a:r>
            <a:endParaRPr lang="sk-SK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k-SK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k-SK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Horizon</a:t>
            </a:r>
            <a:r>
              <a:rPr lang="sk-SK" sz="2400" dirty="0">
                <a:latin typeface="Calibri" panose="020F0502020204030204" pitchFamily="34" charset="0"/>
                <a:cs typeface="Calibri" panose="020F0502020204030204" pitchFamily="34" charset="0"/>
              </a:rPr>
              <a:t> 2020 ENTRANCES – </a:t>
            </a:r>
            <a:r>
              <a:rPr lang="sk-SK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sk-SK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</a:p>
          <a:p>
            <a:pPr marL="0" indent="0">
              <a:buNone/>
            </a:pPr>
            <a:endParaRPr lang="sk-SK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k-SK" sz="2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k-SK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sk-SK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518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PhD </a:t>
            </a:r>
            <a:r>
              <a:rPr lang="sk-SK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studies</a:t>
            </a:r>
            <a:endParaRPr lang="sk-SK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Zástupný symbol obsahu 9"/>
          <p:cNvSpPr>
            <a:spLocks noGrp="1"/>
          </p:cNvSpPr>
          <p:nvPr>
            <p:ph sz="quarter" idx="4294967295"/>
          </p:nvPr>
        </p:nvSpPr>
        <p:spPr>
          <a:xfrm>
            <a:off x="609600" y="1628800"/>
            <a:ext cx="7778824" cy="453276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sk-SK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Programmes: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Social and work psychology </a:t>
            </a:r>
          </a:p>
          <a:p>
            <a:pPr lvl="0"/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Public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politics and Public administration </a:t>
            </a:r>
          </a:p>
          <a:p>
            <a:pPr lvl="0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General and experimental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psychology</a:t>
            </a:r>
            <a:endParaRPr lang="sk-SK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endParaRPr lang="sk-SK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sk-SK" dirty="0" smtClean="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sk-SK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Waiting</a:t>
            </a:r>
            <a:r>
              <a:rPr lang="sk-SK" dirty="0" smtClean="0"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  <a:endParaRPr lang="sk-S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Slovak History</a:t>
            </a:r>
          </a:p>
          <a:p>
            <a:pPr marL="0" lvl="0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643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Expert </a:t>
            </a:r>
            <a:r>
              <a:rPr lang="sk-SK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endParaRPr lang="sk-SK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4294967295"/>
          </p:nvPr>
        </p:nvSpPr>
        <p:spPr>
          <a:xfrm>
            <a:off x="609600" y="1556792"/>
            <a:ext cx="7922840" cy="494454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Fields: social psychology, work psychology, cognitive psychology, sociology, economy, environment/climate change, history</a:t>
            </a:r>
          </a:p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Coordinating European Social Survey in Slovakia</a:t>
            </a:r>
          </a:p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Survey methodology</a:t>
            </a:r>
            <a:r>
              <a:rPr lang="sk-SK" dirty="0" smtClean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sk-SK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Reproducibility</a:t>
            </a:r>
            <a:r>
              <a:rPr lang="sk-SK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sk-SK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Open</a:t>
            </a:r>
            <a:r>
              <a:rPr lang="sk-SK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  <a:r>
              <a:rPr lang="sk-SK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sk-SK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Network</a:t>
            </a:r>
            <a:endParaRPr lang="en-GB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Foresights, Policy papers</a:t>
            </a:r>
          </a:p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Trainings </a:t>
            </a:r>
          </a:p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Reports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and documents for state/governmental organizations</a:t>
            </a:r>
          </a:p>
        </p:txBody>
      </p:sp>
    </p:spTree>
    <p:extLst>
      <p:ext uri="{BB962C8B-B14F-4D97-AF65-F5344CB8AC3E}">
        <p14:creationId xmlns:p14="http://schemas.microsoft.com/office/powerpoint/2010/main" val="2557272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12648" y="208935"/>
            <a:ext cx="8153400" cy="990600"/>
          </a:xfrm>
        </p:spPr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Our Strengths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423848" cy="4781128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sk-SK" b="1" dirty="0">
                <a:latin typeface="Calibri" panose="020F0502020204030204" pitchFamily="34" charset="0"/>
                <a:cs typeface="Calibri" panose="020F0502020204030204" pitchFamily="34" charset="0"/>
              </a:rPr>
              <a:t>International </a:t>
            </a:r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Projects</a:t>
            </a:r>
            <a:r>
              <a:rPr lang="sk-SK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Multidisciplinarity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cooperation</a:t>
            </a:r>
            <a:endParaRPr lang="sk-SK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k-SK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Popularization</a:t>
            </a:r>
            <a:r>
              <a:rPr lang="sk-SK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sk-SK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lang="sk-SK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sk-SK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  <a:endParaRPr lang="en-GB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Publications</a:t>
            </a:r>
          </a:p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Successful postdocs</a:t>
            </a:r>
            <a:r>
              <a:rPr lang="sk-SK" dirty="0" smtClean="0">
                <a:latin typeface="Calibri" panose="020F0502020204030204" pitchFamily="34" charset="0"/>
                <a:cs typeface="Calibri" panose="020F0502020204030204" pitchFamily="34" charset="0"/>
              </a:rPr>
              <a:t> (Schwarz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fund, compensating contribution)</a:t>
            </a:r>
          </a:p>
          <a:p>
            <a:pPr marL="0" indent="0">
              <a:buNone/>
            </a:pPr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CSPS SAS Journals: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GB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Studia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Psychologica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dirty="0" smtClean="0">
                <a:hlinkClick r:id="rId2"/>
              </a:rPr>
              <a:t>https://www.studiapsychologica.com/</a:t>
            </a:r>
            <a:endParaRPr lang="en-GB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Individual and Society; </a:t>
            </a:r>
            <a:r>
              <a:rPr lang="en-GB" dirty="0" smtClean="0">
                <a:hlinkClick r:id="rId3"/>
              </a:rPr>
              <a:t>http://www.clovekaspolocnost.sk/en/</a:t>
            </a:r>
            <a:endParaRPr lang="en-GB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Foresight, Analysis and Recommendations; </a:t>
            </a:r>
            <a:r>
              <a:rPr lang="en-GB" dirty="0" smtClean="0">
                <a:hlinkClick r:id="rId4"/>
              </a:rPr>
              <a:t>http://www.prog.sav.sk/index.php/en/archive-forecasting-work</a:t>
            </a:r>
            <a:endParaRPr lang="en-GB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k-SK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k-S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816757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žný">
  <a:themeElements>
    <a:clrScheme name="Bežný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Bežný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ežný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1811</TotalTime>
  <Words>328</Words>
  <Application>Microsoft Office PowerPoint</Application>
  <PresentationFormat>Prezentácia na obrazovke (4:3)</PresentationFormat>
  <Paragraphs>74</Paragraphs>
  <Slides>10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6" baseType="lpstr">
      <vt:lpstr>Calibri</vt:lpstr>
      <vt:lpstr>Candara</vt:lpstr>
      <vt:lpstr>Tw Cen MT</vt:lpstr>
      <vt:lpstr>Wingdings</vt:lpstr>
      <vt:lpstr>Wingdings 2</vt:lpstr>
      <vt:lpstr>Bežný</vt:lpstr>
      <vt:lpstr>Centre OF SOCIAL AND PSYCHOLOGICAL SCIENCES SAS </vt:lpstr>
      <vt:lpstr>CSPS SAS: Who we are?</vt:lpstr>
      <vt:lpstr>CSPS SAS: What we do?</vt:lpstr>
      <vt:lpstr>We are open to cooperation</vt:lpstr>
      <vt:lpstr>CSPS SAS: Our team</vt:lpstr>
      <vt:lpstr>Recent Projects</vt:lpstr>
      <vt:lpstr>PhD studies</vt:lpstr>
      <vt:lpstr>Expert work</vt:lpstr>
      <vt:lpstr>Our Strengths</vt:lpstr>
      <vt:lpstr>Prezentácia programu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Fedakova</dc:creator>
  <cp:lastModifiedBy>Denisa Fedakova</cp:lastModifiedBy>
  <cp:revision>100</cp:revision>
  <cp:lastPrinted>2019-03-29T11:24:44Z</cp:lastPrinted>
  <dcterms:created xsi:type="dcterms:W3CDTF">2018-04-04T08:37:43Z</dcterms:created>
  <dcterms:modified xsi:type="dcterms:W3CDTF">2024-05-22T09:14:56Z</dcterms:modified>
</cp:coreProperties>
</file>